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1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6" r:id="rId28"/>
    <p:sldId id="282" r:id="rId29"/>
    <p:sldId id="283" r:id="rId30"/>
    <p:sldId id="284" r:id="rId31"/>
    <p:sldId id="285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BA088-CA6F-40ED-AC81-E2424D6AF5E6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B0432-15F8-46F1-A3DE-65D502DCA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11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B0432-15F8-46F1-A3DE-65D502DCACE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5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086"/>
            <a:ext cx="9144000" cy="257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6364188" cy="2089919"/>
          </a:xfrm>
        </p:spPr>
        <p:txBody>
          <a:bodyPr/>
          <a:lstStyle/>
          <a:p>
            <a:r>
              <a:rPr lang="ru-RU" sz="5400" dirty="0" smtClean="0"/>
              <a:t>Демонстрация клинических случаев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lvl="0" algn="ctr"/>
            <a:r>
              <a:rPr lang="ru-RU" dirty="0" err="1">
                <a:latin typeface="Century Gothic" panose="020B0502020202020204" pitchFamily="34" charset="0"/>
              </a:rPr>
              <a:t>Найданова</a:t>
            </a:r>
            <a:r>
              <a:rPr lang="ru-RU" dirty="0">
                <a:latin typeface="Century Gothic" panose="020B0502020202020204" pitchFamily="34" charset="0"/>
              </a:rPr>
              <a:t> Вероника Михайловна</a:t>
            </a:r>
          </a:p>
          <a:p>
            <a:pPr lvl="0" algn="ctr"/>
            <a:r>
              <a:rPr lang="ru-RU" dirty="0">
                <a:latin typeface="Century Gothic" panose="020B0502020202020204" pitchFamily="34" charset="0"/>
              </a:rPr>
              <a:t>врач-терапевт высшей категории </a:t>
            </a:r>
            <a:r>
              <a:rPr lang="ru-RU" dirty="0" err="1">
                <a:latin typeface="Century Gothic" panose="020B0502020202020204" pitchFamily="34" charset="0"/>
              </a:rPr>
              <a:t>ревматокардиологического</a:t>
            </a:r>
            <a:r>
              <a:rPr lang="ru-RU" dirty="0">
                <a:latin typeface="Century Gothic" panose="020B0502020202020204" pitchFamily="34" charset="0"/>
              </a:rPr>
              <a:t> отделения ГБУ «Курганская областная клиническая больница», врач-ревматолог, ассистент кафедры госпитальной терапии ФГБУ ВО ЮУГМУ, кандидат медицинских наук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3265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Century Gothic"/>
                <a:ea typeface="Arial Unicode MS"/>
              </a:rPr>
              <a:t>ГБУ «Курганская областная клиническая больница»</a:t>
            </a:r>
            <a:endParaRPr lang="ru-RU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1" dirty="0" err="1">
                <a:solidFill>
                  <a:srgbClr val="000000"/>
                </a:solidFill>
                <a:latin typeface="Century Gothic"/>
                <a:ea typeface="Arial Unicode MS"/>
              </a:rPr>
              <a:t>ревматокардиологическое</a:t>
            </a:r>
            <a:r>
              <a:rPr lang="ru-RU" spc="-1" dirty="0">
                <a:solidFill>
                  <a:srgbClr val="000000"/>
                </a:solidFill>
                <a:latin typeface="Century Gothic"/>
                <a:ea typeface="Arial Unicode MS"/>
              </a:rPr>
              <a:t> отделение</a:t>
            </a:r>
            <a:endParaRPr lang="ru-RU" spc="-1" dirty="0"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6021288"/>
            <a:ext cx="2041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г</a:t>
            </a:r>
            <a:r>
              <a:rPr lang="ru-RU" spc="-1" dirty="0" smtClean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. Курган</a:t>
            </a:r>
            <a:r>
              <a:rPr lang="ru-RU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, 2023 </a:t>
            </a:r>
            <a:r>
              <a:rPr lang="ru-RU" spc="-1" dirty="0">
                <a:solidFill>
                  <a:srgbClr val="FFFFFF"/>
                </a:solidFill>
                <a:latin typeface="Century Gothic"/>
                <a:ea typeface="Arial Unicode MS"/>
              </a:rPr>
              <a:t>г </a:t>
            </a:r>
            <a:endParaRPr lang="ru-RU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97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Проводимая 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Пульс-терапия 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Метилпреднизолоном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500 мг №3</a:t>
            </a:r>
          </a:p>
          <a:p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Преднизолон 40 мг в сутки в 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таблетированной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форме</a:t>
            </a:r>
          </a:p>
          <a:p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Гидроксихлорохин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400 мг в сутки в 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таблетированной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форме</a:t>
            </a:r>
          </a:p>
          <a:p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Метотрексат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10 мг в неделю в инъекционной форме, в сочетании с фолиевой кислотой</a:t>
            </a:r>
          </a:p>
          <a:p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Гастропротекторы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и 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гепатопротекторы</a:t>
            </a:r>
            <a:endParaRPr lang="ru-RU" sz="2000" spc="-1" dirty="0">
              <a:solidFill>
                <a:schemeClr val="bg1">
                  <a:lumMod val="50000"/>
                </a:schemeClr>
              </a:solidFill>
              <a:latin typeface="Century Gothic"/>
              <a:ea typeface="Arial Unicode MS"/>
            </a:endParaRPr>
          </a:p>
          <a:p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Антиагрегантная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терапия</a:t>
            </a:r>
          </a:p>
          <a:p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Ивабрадин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5 мг 1 табл. 2 раза в сутки</a:t>
            </a:r>
          </a:p>
          <a:p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Амитриптилин 25 мг 1 табл. на ночь</a:t>
            </a:r>
          </a:p>
          <a:p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Циклофосфан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1000 мг в/в 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капельно</a:t>
            </a:r>
            <a:endParaRPr lang="ru-RU" sz="2000" spc="-1" dirty="0">
              <a:solidFill>
                <a:schemeClr val="bg1">
                  <a:lumMod val="50000"/>
                </a:schemeClr>
              </a:solidFill>
              <a:latin typeface="Century Gothic"/>
              <a:ea typeface="Arial Unicode MS"/>
            </a:endParaRPr>
          </a:p>
          <a:p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Препараты кальция и витамина Д3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4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Положительная: в настоящее время боли в суставах не беспокоят, температура тела в пределах нормальных значений, сыпи нет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Сохраняется эритема лица при пребывании на солнце и холоде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Планируется госпитализация в НИИР им. Насоновой В. А. (г. Москва) для определения дальнейшей тактики ведения (терапия ГИБП?) на 07.11.2023 г.</a:t>
            </a:r>
          </a:p>
        </p:txBody>
      </p:sp>
    </p:spTree>
    <p:extLst>
      <p:ext uri="{BB962C8B-B14F-4D97-AF65-F5344CB8AC3E}">
        <p14:creationId xmlns:p14="http://schemas.microsoft.com/office/powerpoint/2010/main" val="8640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916832"/>
            <a:ext cx="3577208" cy="1143000"/>
          </a:xfrm>
        </p:spPr>
        <p:txBody>
          <a:bodyPr/>
          <a:lstStyle/>
          <a:p>
            <a:r>
              <a:rPr lang="ru-RU" dirty="0" smtClean="0"/>
              <a:t>Пациент Т.</a:t>
            </a:r>
            <a:br>
              <a:rPr lang="ru-RU" dirty="0" smtClean="0"/>
            </a:br>
            <a:r>
              <a:rPr lang="ru-RU" dirty="0" smtClean="0"/>
              <a:t>29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3645024"/>
            <a:ext cx="4657328" cy="1108720"/>
          </a:xfrm>
        </p:spPr>
        <p:txBody>
          <a:bodyPr>
            <a:normAutofit/>
          </a:bodyPr>
          <a:lstStyle/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Диагноз: М32.8 Системная красная волчанка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4098" name="Picture 2" descr="Фото профиля: векторные изображения и иллюстрации, которые можно скачать  бесплатно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2778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Жалобы при поступлении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на общую слабость, тянущие боли в левой голени, периодически, при длительной ходьбе, боли в шейном отделе позвоночника, после физической нагрузки, головную </a:t>
            </a:r>
            <a:r>
              <a:rPr lang="ru-RU" sz="2400" spc="-1" dirty="0" smtClean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боль</a:t>
            </a:r>
            <a:endParaRPr lang="ru-RU" sz="2400" spc="-1" dirty="0">
              <a:solidFill>
                <a:schemeClr val="bg1">
                  <a:lumMod val="50000"/>
                </a:schemeClr>
              </a:solidFill>
              <a:latin typeface="Century Gothic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007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Анамнез заболевания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4800600"/>
          </a:xfrm>
        </p:spPr>
        <p:txBody>
          <a:bodyPr>
            <a:noAutofit/>
          </a:bodyPr>
          <a:lstStyle/>
          <a:p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02.22: рвота, боли в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эпигастрии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и поясничной области, моча темного цвета, лихорадка 38 С, высыпания на лице виде эритемы, АД до 140 мм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рт.ст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.</a:t>
            </a:r>
          </a:p>
          <a:p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24.02.22-05.03.22: лечение в  ЦРБ Иркутской области. Тромбоцитопения до 50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тыс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,  повышение СОЭ до 60  мм/час, лейкоцитоз 9 тыс.,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креатинин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101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мкмоль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/л, СРБ 183 мг/мл</a:t>
            </a:r>
          </a:p>
          <a:p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10.03.22. ПП ГБУ «КОКБ»: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креатининемия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до  700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мкмоль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/л, мочевина 9,5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ммоль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/л, тромбоцитопения до 40 тыс., лейкоцитоз до 14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тыс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, в моче следовая протеинурия</a:t>
            </a:r>
          </a:p>
          <a:p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10.03.22-19.04.22 – стационарное лечение в отделении гемодиализа</a:t>
            </a:r>
          </a:p>
          <a:p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05.04.22 – установка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кава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-фильтра ввиду тромбоза подвздошной и нижней полой вены</a:t>
            </a:r>
          </a:p>
          <a:p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05.22 - снят с гемодиализа ввиду снижения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креатинемии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 </a:t>
            </a:r>
          </a:p>
          <a:p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14.06.22-28.06.22 – лечение в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ревматокардиологическом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отделении КОКБ</a:t>
            </a:r>
          </a:p>
          <a:p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08.09.22-21.09.22 – лечение в НИИР</a:t>
            </a:r>
          </a:p>
        </p:txBody>
      </p:sp>
    </p:spTree>
    <p:extLst>
      <p:ext uri="{BB962C8B-B14F-4D97-AF65-F5344CB8AC3E}">
        <p14:creationId xmlns:p14="http://schemas.microsoft.com/office/powerpoint/2010/main" val="27524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Анамнез жизни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Перенесенные заболевания: Тромбоз левой голени в 2016 г. Хронический гастрит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Анамнез по COVID-19: вакцинирован 13.12.2021 г.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Туберкулез, вирусные гепатиты, ВИЧ-инфекцию, вен. заболевания – отрицает</a:t>
            </a:r>
          </a:p>
          <a:p>
            <a:r>
              <a:rPr lang="ru-RU" sz="24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Аллергологический</a:t>
            </a: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анамнез: не отягощен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Вредные привычки: отрицает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Образование  средне - специальное, работает слесарем на вахте в г. Бодайбо 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675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 осмотра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Гиперпигментация на лбу и на скулах, умеренно-бледные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Проявления синдрома </a:t>
            </a:r>
            <a:r>
              <a:rPr lang="ru-RU" sz="24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Рейно</a:t>
            </a: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верхних конечностей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Сетчатое </a:t>
            </a:r>
            <a:r>
              <a:rPr lang="ru-RU" sz="24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ливедо</a:t>
            </a: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кожи предплечий</a:t>
            </a:r>
          </a:p>
        </p:txBody>
      </p:sp>
    </p:spTree>
    <p:extLst>
      <p:ext uri="{BB962C8B-B14F-4D97-AF65-F5344CB8AC3E}">
        <p14:creationId xmlns:p14="http://schemas.microsoft.com/office/powerpoint/2010/main" val="25977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120680" cy="1143000"/>
          </a:xfrm>
        </p:spPr>
        <p:txBody>
          <a:bodyPr/>
          <a:lstStyle/>
          <a:p>
            <a:r>
              <a:rPr lang="ru-RU" dirty="0" smtClean="0"/>
              <a:t>Кожные проявления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51014"/>
            <a:ext cx="5184576" cy="24870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Синдром Рейно – что это за болезнь, 💉 лечение, симптомы и 🔬 диагностика  на МЕД Z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4201165" cy="2304256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vedo reticularis rash - pictures, photo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09" y="4149078"/>
            <a:ext cx="3522600" cy="2304257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Лабораторные показатели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861048"/>
            <a:ext cx="7620000" cy="2708920"/>
          </a:xfrm>
        </p:spPr>
        <p:txBody>
          <a:bodyPr>
            <a:normAutofit fontScale="77500" lnSpcReduction="20000"/>
          </a:bodyPr>
          <a:lstStyle/>
          <a:p>
            <a:r>
              <a:rPr lang="ru-RU" sz="2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Антитела к </a:t>
            </a:r>
            <a:r>
              <a:rPr lang="ru-RU" sz="26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нативной</a:t>
            </a:r>
            <a:r>
              <a:rPr lang="ru-RU" sz="2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ДНК от 01.06.2022 - 85,8 МЕ/мл</a:t>
            </a:r>
          </a:p>
          <a:p>
            <a:r>
              <a:rPr lang="ru-RU" sz="2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АНА от 01.06.2022 – положит. КП 2,8</a:t>
            </a:r>
          </a:p>
          <a:p>
            <a:r>
              <a:rPr lang="ru-RU" sz="2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Антитела к бета-2 гликопротеину 46.,3 </a:t>
            </a:r>
            <a:r>
              <a:rPr lang="ru-RU" sz="26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отн</a:t>
            </a:r>
            <a:r>
              <a:rPr lang="ru-RU" sz="2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. </a:t>
            </a:r>
            <a:r>
              <a:rPr lang="ru-RU" sz="26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Ед</a:t>
            </a:r>
            <a:r>
              <a:rPr lang="ru-RU" sz="2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/мл (</a:t>
            </a:r>
            <a:r>
              <a:rPr lang="ru-RU" sz="26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полож</a:t>
            </a:r>
            <a:r>
              <a:rPr lang="ru-RU" sz="2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.)</a:t>
            </a:r>
          </a:p>
          <a:p>
            <a:r>
              <a:rPr lang="ru-RU" sz="2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SSA\ Ro-52 +++, АНЦА </a:t>
            </a:r>
            <a:r>
              <a:rPr lang="ru-RU" sz="26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IgG</a:t>
            </a:r>
            <a:r>
              <a:rPr lang="ru-RU" sz="2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1:40 (</a:t>
            </a:r>
            <a:r>
              <a:rPr lang="ru-RU" sz="26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перинуклеарный</a:t>
            </a:r>
            <a:r>
              <a:rPr lang="ru-RU" sz="2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тип) – пограничное значение</a:t>
            </a:r>
          </a:p>
          <a:p>
            <a:r>
              <a:rPr lang="ru-RU" sz="2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Антинуклеарный фактор 1:160 (ядрышковый тип) - пограничное значение</a:t>
            </a:r>
          </a:p>
          <a:p>
            <a:r>
              <a:rPr lang="ru-RU" sz="2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Антитела к базальной мембране клубочков - отриц.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346983"/>
              </p:ext>
            </p:extLst>
          </p:nvPr>
        </p:nvGraphicFramePr>
        <p:xfrm>
          <a:off x="755576" y="1412776"/>
          <a:ext cx="655272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121"/>
                <a:gridCol w="1092121"/>
                <a:gridCol w="1092121"/>
                <a:gridCol w="1092121"/>
                <a:gridCol w="1092121"/>
                <a:gridCol w="109212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10.03.22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05.04.22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15.06.22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01.03.23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04.10.23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Гемогл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Лейкоц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8,32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Эритроц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4,71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Тромб.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3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диагноз: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М32.8 Системная красная волчанка, хроническое течение, умеренной степени активности, с поражением кожи (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эритематозный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дерматит), почек (нефропатия), синдромом 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Рейно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(клинически), иммунологическими проявлениями (АНА +, антитела к ДНК+), ФН I.  Вторичный антифосфолипидный синдром: тромбоз глубоких вен левой нижней конечности (2016 г.), тромбоз подвздошной и нижней полой вены (2022), имплантация 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кава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-фильтра (05.04.2022), положительные антитела к бета-2 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глиикопротеину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46,53 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отн.ед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/мл, SSA/Ro-52+++. Вторичная тромбоцитопения. Кисты правой почки. Аденома правого надпочечника. Состояние после перенесенной ОПН от марта 2022. Лечение диализом с 12.03.2022 по 18.05.2022 г</a:t>
            </a:r>
            <a:r>
              <a:rPr lang="ru-RU" sz="2000" spc="-1" dirty="0" smtClean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.</a:t>
            </a:r>
            <a:endParaRPr lang="ru-RU" sz="2000" spc="-1" dirty="0">
              <a:solidFill>
                <a:schemeClr val="bg1">
                  <a:lumMod val="50000"/>
                </a:schemeClr>
              </a:solidFill>
              <a:latin typeface="Century Gothic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233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35896" y="1700808"/>
            <a:ext cx="4369296" cy="1143000"/>
          </a:xfrm>
        </p:spPr>
        <p:txBody>
          <a:bodyPr/>
          <a:lstStyle/>
          <a:p>
            <a:r>
              <a:rPr lang="ru-RU" sz="4400" smtClean="0"/>
              <a:t>Пациентка И.</a:t>
            </a:r>
            <a:br>
              <a:rPr lang="ru-RU" sz="4400" smtClean="0"/>
            </a:br>
            <a:r>
              <a:rPr lang="ru-RU" sz="4400" smtClean="0"/>
              <a:t>23 года</a:t>
            </a:r>
            <a:endParaRPr lang="ru-RU" sz="44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491880" y="3465776"/>
            <a:ext cx="4441304" cy="2332856"/>
          </a:xfrm>
        </p:spPr>
        <p:txBody>
          <a:bodyPr>
            <a:normAutofit/>
          </a:bodyPr>
          <a:lstStyle/>
          <a:p>
            <a:r>
              <a:rPr lang="ru-RU" smtClean="0"/>
              <a:t>Диагноз: М32.8 Системная красная волчанка</a:t>
            </a:r>
            <a:endParaRPr lang="ru-RU" dirty="0"/>
          </a:p>
        </p:txBody>
      </p:sp>
      <p:pic>
        <p:nvPicPr>
          <p:cNvPr id="3074" name="Picture 2" descr="Блондинка женщина аватар. портрет молодой девушки. векторная иллюстрация  лица.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5954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Проводимая 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Антибиотикотерапия</a:t>
            </a:r>
          </a:p>
          <a:p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Пульс-терапия преднизолоном 240 мг в/в кап №5</a:t>
            </a:r>
          </a:p>
          <a:p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Гемотрансфузии 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эритромассы</a:t>
            </a:r>
            <a:endParaRPr lang="ru-RU" sz="2000" spc="-1" dirty="0">
              <a:solidFill>
                <a:schemeClr val="bg1">
                  <a:lumMod val="50000"/>
                </a:schemeClr>
              </a:solidFill>
              <a:latin typeface="Century Gothic"/>
              <a:ea typeface="Arial Unicode MS"/>
            </a:endParaRPr>
          </a:p>
          <a:p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Варфарин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2,5 мг 1,5 табл. в сутки</a:t>
            </a:r>
          </a:p>
          <a:p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Преднизолон табл. 5 мг 1,5 табл. утром</a:t>
            </a:r>
          </a:p>
          <a:p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Гидроксихлорохин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200 мг вечером</a:t>
            </a:r>
          </a:p>
          <a:p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Лозартан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50 мг 2 раза в день</a:t>
            </a:r>
          </a:p>
          <a:p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ГИБП (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Ритуксимаб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1000 мг в/в 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капельно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1 раз в 6 месяцев)</a:t>
            </a:r>
          </a:p>
        </p:txBody>
      </p:sp>
    </p:spTree>
    <p:extLst>
      <p:ext uri="{BB962C8B-B14F-4D97-AF65-F5344CB8AC3E}">
        <p14:creationId xmlns:p14="http://schemas.microsoft.com/office/powerpoint/2010/main" val="42877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Положительная: боль в суставах не беспокоит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Температура тела в пределах нормальных значений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Одышка не беспокоит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Сыпи нет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Продолжает терапию ГИБП (следующее введение 04.2024 г.)</a:t>
            </a:r>
          </a:p>
        </p:txBody>
      </p:sp>
    </p:spTree>
    <p:extLst>
      <p:ext uri="{BB962C8B-B14F-4D97-AF65-F5344CB8AC3E}">
        <p14:creationId xmlns:p14="http://schemas.microsoft.com/office/powerpoint/2010/main" val="31529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327264"/>
            <a:ext cx="4801344" cy="1143000"/>
          </a:xfrm>
        </p:spPr>
        <p:txBody>
          <a:bodyPr/>
          <a:lstStyle/>
          <a:p>
            <a:r>
              <a:rPr lang="ru-RU" dirty="0" smtClean="0"/>
              <a:t>Пациентка Д.</a:t>
            </a:r>
            <a:br>
              <a:rPr lang="ru-RU" dirty="0" smtClean="0"/>
            </a:br>
            <a:r>
              <a:rPr lang="ru-RU" dirty="0" smtClean="0"/>
              <a:t>33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951238"/>
            <a:ext cx="5472608" cy="1396752"/>
          </a:xfrm>
        </p:spPr>
        <p:txBody>
          <a:bodyPr>
            <a:normAutofit/>
          </a:bodyPr>
          <a:lstStyle/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Диагноз: М32.1 Вероятная системная красная волчанка</a:t>
            </a:r>
          </a:p>
        </p:txBody>
      </p:sp>
      <p:pic>
        <p:nvPicPr>
          <p:cNvPr id="6146" name="Picture 2" descr="⬇ Скачать картинки Женщина лицо аватар, стоковые фото Женщина лицо аватар в  хорошем качестве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88025"/>
            <a:ext cx="2699792" cy="2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Жалобы при поступлении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эритема лица (в области скул)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боли в коленных и локтевых суставах, воспалительного ритма, усиливаются по ночам, суставы не припухают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боли в правом </a:t>
            </a:r>
            <a:r>
              <a:rPr lang="ru-RU" sz="24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подреберьи</a:t>
            </a:r>
            <a:endParaRPr lang="ru-RU" sz="2400" spc="-1" dirty="0">
              <a:solidFill>
                <a:schemeClr val="bg1">
                  <a:lumMod val="50000"/>
                </a:schemeClr>
              </a:solidFill>
              <a:latin typeface="Century Gothic"/>
              <a:ea typeface="Arial Unicode MS"/>
            </a:endParaRP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недомогание, слабость, сонливость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повышение температуры до 37,3 С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умеренное выпадение волос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язвочки во рту периодически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увеличенные лимфоузлы (паховые, подмышечные)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кашель с мокротой по утрам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3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Анамнез заболевания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01.21: </a:t>
            </a:r>
            <a:r>
              <a:rPr lang="ru-RU" sz="24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эритематозное</a:t>
            </a: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пятно на правой щеке. Обследована у онколога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11.21: подмышечная </a:t>
            </a:r>
            <a:r>
              <a:rPr lang="ru-RU" sz="24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лимфоаденопатия</a:t>
            </a: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. </a:t>
            </a:r>
            <a:r>
              <a:rPr lang="ru-RU" sz="24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Бопсия</a:t>
            </a: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подмышечного лимфоузла в ООД - картина </a:t>
            </a:r>
            <a:r>
              <a:rPr lang="ru-RU" sz="24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персистирующей</a:t>
            </a: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(</a:t>
            </a:r>
            <a:r>
              <a:rPr lang="ru-RU" sz="24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паракортикальной</a:t>
            </a: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и фолликулярной) гиперплазии лимфатического узла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13.12.21-17.12.21: лечение в КОКД по поводу ишемических изменений на ЭКГ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29.12.21-20.01.22: лечение в ревматологическом отделении КОКБ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09.02.23-22.02.23: лечение в ревматологическом отделении КОКБ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6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Анамнез жизни: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620000" cy="4800600"/>
          </a:xfrm>
        </p:spPr>
        <p:txBody>
          <a:bodyPr>
            <a:noAutofit/>
          </a:bodyPr>
          <a:lstStyle/>
          <a:p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Хронические заболевания: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гистиоцитоз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Лангерганса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– с 2000 года (с 11 лет). Получала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полихимиотерапию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с 2000 по 2002 г. В ремиссии в течение 20 лет. Жировой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гепатоз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.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Стеатогепатит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умеренной активности. Эрозивный гастрит. Миома матки небольших размеров с 2014 г.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Кардиомиопатия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. Частая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наджелудочковая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экстрасистолия. Гипертоническая болезнь I, риск 2. ХСН I. ФК II. </a:t>
            </a:r>
          </a:p>
          <a:p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Menses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регулярные, безболезненные. Б-1, р-1 (кесарево сечение в 2013 г.). </a:t>
            </a:r>
          </a:p>
          <a:p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Операции -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аппендэктомия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(2007 г.), кесарево сечение (2013), иссечение лимфоузла шеи (2000 г.),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гистероскопия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по поводу маточного кровотечения (2018 г.), иссечение лимфоузла (2021 г.).</a:t>
            </a:r>
          </a:p>
          <a:p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Травмы - перелом крестца в 2017 г.</a:t>
            </a:r>
          </a:p>
          <a:p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Туберкулез, гепатиты В,С, ВИЧ, вен. заболевания отрицает.</a:t>
            </a:r>
          </a:p>
          <a:p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Аллергологический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анамнез не отягощен. </a:t>
            </a:r>
          </a:p>
          <a:p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Вредные привычки: отрицает</a:t>
            </a:r>
          </a:p>
          <a:p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Работает – </a:t>
            </a:r>
            <a:r>
              <a:rPr lang="ru-RU" sz="1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самозанятая</a:t>
            </a:r>
            <a:r>
              <a:rPr lang="ru-RU" sz="1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, парикмахер. Инвалид 3 группы</a:t>
            </a:r>
          </a:p>
        </p:txBody>
      </p:sp>
    </p:spTree>
    <p:extLst>
      <p:ext uri="{BB962C8B-B14F-4D97-AF65-F5344CB8AC3E}">
        <p14:creationId xmlns:p14="http://schemas.microsoft.com/office/powerpoint/2010/main" val="4169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 осмотра: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Эритема в области скул около 5-7 см в диаметре, яркого цвета, с шелушением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Увеличены подмышечные (конгломераты по 3 см), паховые (до 1х3 см) лимфоузлы, умеренно болезненные при пальпации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7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5770984" cy="1143000"/>
          </a:xfrm>
        </p:spPr>
        <p:txBody>
          <a:bodyPr/>
          <a:lstStyle/>
          <a:p>
            <a:r>
              <a:rPr lang="ru-RU" dirty="0" smtClean="0"/>
              <a:t>Кожные проявления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628800"/>
            <a:ext cx="6062609" cy="36004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5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Лабораторные показатели: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071291"/>
              </p:ext>
            </p:extLst>
          </p:nvPr>
        </p:nvGraphicFramePr>
        <p:xfrm>
          <a:off x="457200" y="1600200"/>
          <a:ext cx="762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270000"/>
                <a:gridCol w="1270000"/>
                <a:gridCol w="1270000"/>
                <a:gridCol w="1270000"/>
                <a:gridCol w="127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02.01.22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18.01.22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12.01.23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10.02.23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Гемогл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Лейкоц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Эритроц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Тромбоц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4221088"/>
            <a:ext cx="734481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Антитела к </a:t>
            </a:r>
            <a:r>
              <a:rPr lang="ru-RU" sz="24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нативной</a:t>
            </a: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 ДНК - 350,7 МЕ/мл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Антинуклеарный фактор 1:2560, </a:t>
            </a:r>
            <a:r>
              <a:rPr lang="ru-RU" sz="24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мелкогранулярный</a:t>
            </a: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тип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Волчаночный антикоагулянт: обнаружен, КП 1,22</a:t>
            </a:r>
          </a:p>
        </p:txBody>
      </p:sp>
    </p:spTree>
    <p:extLst>
      <p:ext uri="{BB962C8B-B14F-4D97-AF65-F5344CB8AC3E}">
        <p14:creationId xmlns:p14="http://schemas.microsoft.com/office/powerpoint/2010/main" val="40643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диагноз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9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М32.1  Вероятная системная красная волчанка, активность умеренная, хроническое течение с поражением кожи ("</a:t>
            </a:r>
            <a:r>
              <a:rPr lang="ru-RU" sz="29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волчаночвная</a:t>
            </a:r>
            <a:r>
              <a:rPr lang="ru-RU" sz="29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бабочка"), суставов (артрит локтевых и коленных суставов), сердца (</a:t>
            </a:r>
            <a:r>
              <a:rPr lang="ru-RU" sz="29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кардиомиопатия</a:t>
            </a:r>
            <a:r>
              <a:rPr lang="ru-RU" sz="29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, частая </a:t>
            </a:r>
            <a:r>
              <a:rPr lang="ru-RU" sz="29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наджелудочковая</a:t>
            </a:r>
            <a:r>
              <a:rPr lang="ru-RU" sz="29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экстрасистолия), печени (реактивный гепатит), слизистых оболочек (</a:t>
            </a:r>
            <a:r>
              <a:rPr lang="ru-RU" sz="29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афтозный</a:t>
            </a:r>
            <a:r>
              <a:rPr lang="ru-RU" sz="29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стоматит), иммунологическими проявлениями. ФН I. </a:t>
            </a:r>
          </a:p>
          <a:p>
            <a:r>
              <a:rPr lang="ru-RU" sz="29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Гипертоническая болезнь  I,  с поражением сердца, риск 2, предсердная экстрасистолическая аритмия.  ХСН I. ФК  II.   Хр. гепатит  средней степени </a:t>
            </a:r>
            <a:r>
              <a:rPr lang="ru-RU" sz="29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биохим</a:t>
            </a:r>
            <a:r>
              <a:rPr lang="ru-RU" sz="29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. активности. Хр. эрозивный  гастрит , об. Внутрипузырный </a:t>
            </a:r>
            <a:r>
              <a:rPr lang="ru-RU" sz="29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холестаз</a:t>
            </a:r>
            <a:r>
              <a:rPr lang="ru-RU" sz="29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. </a:t>
            </a:r>
          </a:p>
          <a:p>
            <a:r>
              <a:rPr lang="ru-RU" sz="29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Дегенеративное заболевание позвоночника остеохондроз </a:t>
            </a:r>
            <a:r>
              <a:rPr lang="ru-RU" sz="29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пояснично</a:t>
            </a:r>
            <a:r>
              <a:rPr lang="ru-RU" sz="29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крестцового отдела позвоночника. ФК 0-1. </a:t>
            </a:r>
          </a:p>
          <a:p>
            <a:r>
              <a:rPr lang="ru-RU" sz="29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 Миома матки небольших размеров. </a:t>
            </a:r>
          </a:p>
          <a:p>
            <a:r>
              <a:rPr lang="ru-RU" sz="29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Гистиоцитоз</a:t>
            </a:r>
            <a:r>
              <a:rPr lang="ru-RU" sz="29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</a:t>
            </a:r>
            <a:r>
              <a:rPr lang="ru-RU" sz="29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Лангерганса</a:t>
            </a:r>
            <a:r>
              <a:rPr lang="ru-RU" sz="29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, состояние после </a:t>
            </a:r>
            <a:r>
              <a:rPr lang="ru-RU" sz="29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полихимиотерапии</a:t>
            </a:r>
            <a:r>
              <a:rPr lang="ru-RU" sz="29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. </a:t>
            </a:r>
          </a:p>
          <a:p>
            <a:r>
              <a:rPr lang="ru-RU" sz="29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Ожирение 1 </a:t>
            </a:r>
            <a:r>
              <a:rPr lang="ru-RU" sz="29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ст</a:t>
            </a:r>
            <a:r>
              <a:rPr lang="ru-RU" sz="29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(ИМТ = 32 кг/м2</a:t>
            </a:r>
            <a:r>
              <a:rPr lang="ru-RU" sz="2900" spc="-1" dirty="0" smtClean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)</a:t>
            </a:r>
            <a:endParaRPr lang="ru-RU" sz="2900" spc="-1" dirty="0">
              <a:solidFill>
                <a:schemeClr val="bg1">
                  <a:lumMod val="50000"/>
                </a:schemeClr>
              </a:solidFill>
              <a:latin typeface="Century Gothic"/>
              <a:ea typeface="Arial Unicode M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9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Жалобы при поступлении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Высыпания на коже, припухание пальцев кистей, утреннюю скованность в суставах до 30 минут, боли в четырехглавых мышцах бедра с обеих сторон, мышечную слабость, боли в коленных суставах, мелких суставах кистей и стоп, боли в поясничном отделе </a:t>
            </a:r>
            <a:r>
              <a:rPr lang="ru-RU" sz="2400" spc="-1" dirty="0" smtClean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позвоночника, лихорадку до 38 С, головную боль, нарушение сна</a:t>
            </a:r>
            <a:endParaRPr lang="ru-RU" sz="2400" spc="-1" dirty="0">
              <a:solidFill>
                <a:schemeClr val="bg1">
                  <a:lumMod val="50000"/>
                </a:schemeClr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7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Проводимая терапия: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Гидроксихлорохин</a:t>
            </a: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300 мг в сутки</a:t>
            </a:r>
          </a:p>
          <a:p>
            <a:pPr>
              <a:lnSpc>
                <a:spcPct val="80000"/>
              </a:lnSpc>
            </a:pP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Преднизолон 10 мг утром в табл. </a:t>
            </a:r>
          </a:p>
          <a:p>
            <a:pPr>
              <a:lnSpc>
                <a:spcPct val="80000"/>
              </a:lnSpc>
            </a:pPr>
            <a:r>
              <a:rPr lang="ru-RU" sz="24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Антикоагулянтная</a:t>
            </a: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</a:t>
            </a:r>
            <a:r>
              <a:rPr lang="ru-RU" sz="24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теарапия</a:t>
            </a:r>
            <a:endParaRPr lang="ru-RU" sz="2400" spc="-1" dirty="0">
              <a:solidFill>
                <a:schemeClr val="bg1">
                  <a:lumMod val="50000"/>
                </a:schemeClr>
              </a:solidFill>
              <a:latin typeface="Century Gothic"/>
              <a:ea typeface="Arial Unicode MS"/>
            </a:endParaRPr>
          </a:p>
          <a:p>
            <a:pPr>
              <a:lnSpc>
                <a:spcPct val="80000"/>
              </a:lnSpc>
            </a:pPr>
            <a:r>
              <a:rPr lang="ru-RU" sz="24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Гастропротекторы</a:t>
            </a:r>
            <a:endParaRPr lang="ru-RU" sz="2400" spc="-1" dirty="0">
              <a:solidFill>
                <a:schemeClr val="bg1">
                  <a:lumMod val="50000"/>
                </a:schemeClr>
              </a:solidFill>
              <a:latin typeface="Century Gothic"/>
              <a:ea typeface="Arial Unicode MS"/>
            </a:endParaRPr>
          </a:p>
          <a:p>
            <a:pPr>
              <a:lnSpc>
                <a:spcPct val="80000"/>
              </a:lnSpc>
            </a:pPr>
            <a:r>
              <a:rPr lang="ru-RU" sz="24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Гепатопротекторы</a:t>
            </a:r>
            <a:endParaRPr lang="ru-RU" sz="2400" spc="-1" dirty="0">
              <a:solidFill>
                <a:schemeClr val="bg1">
                  <a:lumMod val="50000"/>
                </a:schemeClr>
              </a:solidFill>
              <a:latin typeface="Century Gothic"/>
              <a:ea typeface="Arial Unicode MS"/>
            </a:endParaRPr>
          </a:p>
          <a:p>
            <a:pPr>
              <a:lnSpc>
                <a:spcPct val="80000"/>
              </a:lnSpc>
            </a:pP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Препараты кальция и витамина Д3</a:t>
            </a:r>
          </a:p>
          <a:p>
            <a:pPr>
              <a:lnSpc>
                <a:spcPct val="80000"/>
              </a:lnSpc>
            </a:pPr>
            <a:r>
              <a:rPr lang="ru-RU" sz="24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Антигипертензивная</a:t>
            </a: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терапия</a:t>
            </a:r>
          </a:p>
          <a:p>
            <a:pPr>
              <a:lnSpc>
                <a:spcPct val="80000"/>
              </a:lnSpc>
            </a:pP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Сосудистая терапия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25144"/>
            <a:ext cx="3310142" cy="1628800"/>
          </a:xfrm>
          <a:prstGeom prst="rect">
            <a:avLst/>
          </a:prstGeom>
          <a:noFill/>
          <a:ln>
            <a:noFill/>
          </a:ln>
          <a:effectLst>
            <a:glow rad="1104900">
              <a:schemeClr val="accent1">
                <a:alpha val="54000"/>
              </a:schemeClr>
            </a:glow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2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Положительная: боль в суставах не беспокоит</a:t>
            </a:r>
          </a:p>
          <a:p>
            <a:pPr>
              <a:lnSpc>
                <a:spcPct val="80000"/>
              </a:lnSpc>
            </a:pP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Температура тела в пределах нормальных значений</a:t>
            </a:r>
          </a:p>
          <a:p>
            <a:pPr>
              <a:lnSpc>
                <a:spcPct val="80000"/>
              </a:lnSpc>
            </a:pP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Лимфоузлы уменьшились в размерах</a:t>
            </a:r>
          </a:p>
          <a:p>
            <a:pPr>
              <a:lnSpc>
                <a:spcPct val="80000"/>
              </a:lnSpc>
            </a:pP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Сыпь значительно уменьшилась </a:t>
            </a:r>
          </a:p>
          <a:p>
            <a:pPr>
              <a:lnSpc>
                <a:spcPct val="80000"/>
              </a:lnSpc>
            </a:pP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Продолжает базисную терапию амбулаторно</a:t>
            </a:r>
          </a:p>
          <a:p>
            <a:pPr>
              <a:lnSpc>
                <a:spcPct val="80000"/>
              </a:lnSpc>
            </a:pP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Продолжает наблюдение у онколога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0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472608"/>
          </a:xfrm>
          <a:prstGeom prst="rect">
            <a:avLst/>
          </a:prstGeom>
          <a:noFill/>
          <a:ln>
            <a:noFill/>
          </a:ln>
          <a:effectLst>
            <a:glow rad="1905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  <a:softEdge rad="1244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48072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5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Анамнез </a:t>
            </a:r>
            <a:r>
              <a:rPr lang="ru-RU" dirty="0" smtClean="0"/>
              <a:t>заболевания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09.22: Боли в коленных суставах, их припухание, покраснение, локальное повышение температуры, </a:t>
            </a:r>
          </a:p>
          <a:p>
            <a:r>
              <a:rPr lang="ru-RU" sz="2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10.22: лихорадка 39 С, кашель, насморк, гиперемия в области щек и лба</a:t>
            </a:r>
          </a:p>
          <a:p>
            <a:r>
              <a:rPr lang="ru-RU" sz="2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15.02.23-28.02.23: Госпитализация в терапевтическое отделение №1 ГБУ «Курганская областная больница №2», установлен диагноз: «СКВ»</a:t>
            </a:r>
          </a:p>
          <a:p>
            <a:r>
              <a:rPr lang="ru-RU" sz="2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07.23: Усиление болей в суставах, в поясничном отделе позвоночника, лихорадка 38 С, тахикардия до 130 в минуту</a:t>
            </a:r>
          </a:p>
          <a:p>
            <a:r>
              <a:rPr lang="ru-RU" sz="2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19.07.23-11.08.23: Стационарное лечение в </a:t>
            </a:r>
            <a:r>
              <a:rPr lang="ru-RU" sz="2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ревмато</a:t>
            </a:r>
            <a:r>
              <a:rPr lang="ru-RU" sz="2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-кардиологическом отделении КОКБ. Диагноз подтвержден. Пульс-терапия ГКС, терапия </a:t>
            </a:r>
            <a:r>
              <a:rPr lang="ru-RU" sz="2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Циклофосфамидом</a:t>
            </a:r>
            <a:endParaRPr lang="ru-RU" sz="2800" spc="-1" dirty="0">
              <a:solidFill>
                <a:schemeClr val="bg1">
                  <a:lumMod val="50000"/>
                </a:schemeClr>
              </a:solidFill>
              <a:latin typeface="Century Gothic"/>
              <a:ea typeface="Arial Unicode MS"/>
            </a:endParaRPr>
          </a:p>
          <a:p>
            <a:r>
              <a:rPr lang="ru-RU" sz="28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13.09.23-29.09.23 и 16.10.23-23.10.23: Второй и третий курс терапии </a:t>
            </a:r>
            <a:r>
              <a:rPr lang="ru-RU" sz="28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Циклофосфамидом</a:t>
            </a:r>
            <a:endParaRPr lang="ru-RU" sz="2800" spc="-1" dirty="0">
              <a:solidFill>
                <a:schemeClr val="bg1">
                  <a:lumMod val="50000"/>
                </a:schemeClr>
              </a:solidFill>
              <a:latin typeface="Century Gothic"/>
              <a:ea typeface="Arial Unicode M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5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Анамнез жизни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Хронические заболевания: Социально-значимые заболевания отрицает. Аллергические реакции: </a:t>
            </a:r>
            <a:r>
              <a:rPr lang="ru-RU" sz="26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пентоксифиллин</a:t>
            </a:r>
            <a:r>
              <a:rPr lang="ru-RU" sz="2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– рвота. Травмы: в возрасте 14 лет трава 4 пальца левой кисти. Гемотрансфузии: отрицает. </a:t>
            </a:r>
          </a:p>
          <a:p>
            <a:r>
              <a:rPr lang="ru-RU" sz="2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Операции: Тонзилэктомия в возрасте 11 лет.</a:t>
            </a:r>
          </a:p>
          <a:p>
            <a:r>
              <a:rPr lang="ru-RU" sz="2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Вредные привычки: Курила 4 года по 20 сигарет в сутки, бросила 1,5 месяца назад. Отмечает употребление энергетических напитков по 6-8 шт. в сутки в дебюте заболевания</a:t>
            </a:r>
          </a:p>
          <a:p>
            <a:r>
              <a:rPr lang="ru-RU" sz="2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Трудовой анамнез: Не работает. Является мастером </a:t>
            </a:r>
            <a:r>
              <a:rPr lang="ru-RU" sz="26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татуажа</a:t>
            </a:r>
            <a:endParaRPr lang="ru-RU" sz="2600" spc="-1" dirty="0">
              <a:solidFill>
                <a:schemeClr val="bg1">
                  <a:lumMod val="50000"/>
                </a:schemeClr>
              </a:solidFill>
              <a:latin typeface="Century Gothic"/>
              <a:ea typeface="Arial Unicode MS"/>
            </a:endParaRPr>
          </a:p>
          <a:p>
            <a:endParaRPr lang="ru-RU" sz="2400" spc="-1" dirty="0">
              <a:solidFill>
                <a:prstClr val="black"/>
              </a:solidFill>
            </a:endParaRPr>
          </a:p>
          <a:p>
            <a:endParaRPr lang="ru-RU" sz="2400" spc="-1" dirty="0">
              <a:solidFill>
                <a:srgbClr val="000000"/>
              </a:solidFill>
              <a:latin typeface="Century Gothic"/>
              <a:ea typeface="Arial Unicode MS"/>
            </a:endParaRPr>
          </a:p>
          <a:p>
            <a:endParaRPr lang="ru-RU" sz="2400" spc="-1" dirty="0">
              <a:solidFill>
                <a:prstClr val="black"/>
              </a:solidFill>
            </a:endParaRPr>
          </a:p>
          <a:p>
            <a:endParaRPr lang="ru-RU" sz="2400" spc="-1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4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 осмотра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гиперемия щек и лба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сетчатое </a:t>
            </a:r>
            <a:r>
              <a:rPr lang="ru-RU" sz="24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ливедо</a:t>
            </a:r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на нижних конечностях</a:t>
            </a:r>
          </a:p>
          <a:p>
            <a:r>
              <a:rPr lang="ru-RU" sz="24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увеличение подмышечных лимфоузлов</a:t>
            </a:r>
          </a:p>
        </p:txBody>
      </p:sp>
    </p:spTree>
    <p:extLst>
      <p:ext uri="{BB962C8B-B14F-4D97-AF65-F5344CB8AC3E}">
        <p14:creationId xmlns:p14="http://schemas.microsoft.com/office/powerpoint/2010/main" val="2297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453" y="205655"/>
            <a:ext cx="7620000" cy="1143000"/>
          </a:xfrm>
        </p:spPr>
        <p:txBody>
          <a:bodyPr/>
          <a:lstStyle/>
          <a:p>
            <a:r>
              <a:rPr lang="ru-RU" dirty="0" smtClean="0"/>
              <a:t>Кожные проявления</a:t>
            </a:r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410" y="3717032"/>
            <a:ext cx="3103514" cy="2804237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3168352" cy="4221790"/>
          </a:xfrm>
          <a:prstGeom prst="rect">
            <a:avLst/>
          </a:prstGeom>
          <a:noFill/>
          <a:ln>
            <a:noFill/>
          </a:ln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 descr="34c6bb88-51ec-4d1a-bb2e-15cc1f1bc4d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34c6bb88-51ec-4d1a-bb2e-15cc1f1bc4d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3" descr="34c6bb88-51ec-4d1a-bb2e-15cc1f1bc4d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3" y="1196752"/>
            <a:ext cx="3141039" cy="25202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9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Лабораторные показатели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862046"/>
              </p:ext>
            </p:extLst>
          </p:nvPr>
        </p:nvGraphicFramePr>
        <p:xfrm>
          <a:off x="457200" y="1600200"/>
          <a:ext cx="761999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20.07.23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01.08.23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08.08.23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14.09.23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23.09.23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16.10.23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Гемогл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Лейкоц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9,23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Эритроц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4,52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Тромб.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4221085"/>
            <a:ext cx="805874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Иммунологические показатели:</a:t>
            </a:r>
          </a:p>
          <a:p>
            <a:r>
              <a:rPr lang="ru-RU" sz="1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Антитела к </a:t>
            </a:r>
            <a:r>
              <a:rPr lang="ru-RU" sz="16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нативной</a:t>
            </a:r>
            <a:r>
              <a:rPr lang="ru-RU" sz="1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ДНК 20.07.23: 235,5 МЕ/мл (</a:t>
            </a:r>
            <a:r>
              <a:rPr lang="en-US" sz="1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N</a:t>
            </a:r>
            <a:r>
              <a:rPr lang="ru-RU" sz="1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0-25,0)</a:t>
            </a:r>
          </a:p>
          <a:p>
            <a:r>
              <a:rPr lang="ru-RU" sz="1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С3 комплемент 19.07.23: 0,7 г/л (снижен), С4 комплемент 0,053 г/л (снижен)</a:t>
            </a:r>
          </a:p>
          <a:p>
            <a:r>
              <a:rPr lang="ru-RU" sz="1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АНФ 1:10240</a:t>
            </a:r>
          </a:p>
          <a:p>
            <a:r>
              <a:rPr lang="en-US" sz="1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Sm ++, RNP/Sm +++,  dsDNA ++, Histones +, Nucleosomes +++, </a:t>
            </a:r>
            <a:r>
              <a:rPr lang="en-US" sz="16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Rib.P</a:t>
            </a:r>
            <a:r>
              <a:rPr lang="en-US" sz="1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-protein +</a:t>
            </a:r>
            <a:r>
              <a:rPr lang="ru-RU" sz="1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+</a:t>
            </a:r>
            <a:r>
              <a:rPr lang="en-US" sz="1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</a:t>
            </a:r>
            <a:endParaRPr lang="ru-RU" sz="1600" spc="-1" dirty="0">
              <a:solidFill>
                <a:schemeClr val="bg1">
                  <a:lumMod val="50000"/>
                </a:schemeClr>
              </a:solidFill>
              <a:latin typeface="Century Gothic"/>
              <a:ea typeface="Arial Unicode MS"/>
            </a:endParaRPr>
          </a:p>
          <a:p>
            <a:r>
              <a:rPr lang="ru-RU" sz="1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АНЦА </a:t>
            </a:r>
            <a:r>
              <a:rPr lang="en-US" sz="1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IgG, </a:t>
            </a:r>
            <a:r>
              <a:rPr lang="ru-RU" sz="16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нРИФ</a:t>
            </a:r>
            <a:r>
              <a:rPr lang="ru-RU" sz="16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1:2560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3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диагноз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Диагноз: М32.8 Системная красная волчанка, активность высокая (SELENA SLEDAI 35 баллов), подострое течение с поражением кожи (эритема-бабочка, 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ливедо-васкулит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), суставов (артрит суставов кистей и стоп, коленных суставов), мышц проксимальных отделов, трофическими нарушениями (диффузное выпадение волос, язвочки на пальцах кистей), иммунологическими проявлениями (АНФ 1:10240; АТ к ДНК 232,5 МЕ/мл, 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Sm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++, RNP/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Sm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+++,  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dsDNA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++, 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Histones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+, 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Nucleosomes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+++, 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Rib.P-protein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++, АНЦА 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IgG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, 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нРИФ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 1:2560), гематологическими нарушениями (анемия), ФН III. Возможный перекрестный синдром с системным </a:t>
            </a:r>
            <a:r>
              <a:rPr lang="ru-RU" sz="2000" spc="-1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васкулитом</a:t>
            </a:r>
            <a:r>
              <a:rPr lang="ru-RU" sz="2000" spc="-1" dirty="0">
                <a:solidFill>
                  <a:schemeClr val="bg1">
                    <a:lumMod val="50000"/>
                  </a:schemeClr>
                </a:solidFill>
                <a:latin typeface="Century Gothic"/>
                <a:ea typeface="Arial Unicode MS"/>
              </a:rPr>
              <a:t>, АНЦА-ассоциированным. Хронический гастрит,  вне обострение. ГЭРБ с эзофагитом, вне обострение</a:t>
            </a:r>
          </a:p>
        </p:txBody>
      </p:sp>
    </p:spTree>
    <p:extLst>
      <p:ext uri="{BB962C8B-B14F-4D97-AF65-F5344CB8AC3E}">
        <p14:creationId xmlns:p14="http://schemas.microsoft.com/office/powerpoint/2010/main" val="29062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312</TotalTime>
  <Words>1340</Words>
  <Application>Microsoft Office PowerPoint</Application>
  <PresentationFormat>Экран (4:3)</PresentationFormat>
  <Paragraphs>271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Соседство</vt:lpstr>
      <vt:lpstr>Демонстрация клинических случаев</vt:lpstr>
      <vt:lpstr>Пациентка И. 23 года</vt:lpstr>
      <vt:lpstr>Жалобы при поступлении</vt:lpstr>
      <vt:lpstr>Анамнез заболевания</vt:lpstr>
      <vt:lpstr>Анамнез жизни</vt:lpstr>
      <vt:lpstr>Данные осмотра</vt:lpstr>
      <vt:lpstr>Кожные проявления</vt:lpstr>
      <vt:lpstr>Лабораторные показатели</vt:lpstr>
      <vt:lpstr>Заключительный диагноз</vt:lpstr>
      <vt:lpstr>Проводимая терапия</vt:lpstr>
      <vt:lpstr>Динамика</vt:lpstr>
      <vt:lpstr>Пациент Т. 29 лет</vt:lpstr>
      <vt:lpstr>Жалобы при поступлении</vt:lpstr>
      <vt:lpstr>Анамнез заболевания</vt:lpstr>
      <vt:lpstr>Анамнез жизни</vt:lpstr>
      <vt:lpstr>Данные осмотра</vt:lpstr>
      <vt:lpstr>Кожные проявления</vt:lpstr>
      <vt:lpstr>Лабораторные показатели</vt:lpstr>
      <vt:lpstr>Заключительный диагноз:</vt:lpstr>
      <vt:lpstr>Проводимая терапия</vt:lpstr>
      <vt:lpstr>Динамика</vt:lpstr>
      <vt:lpstr>Пациентка Д. 33 лет</vt:lpstr>
      <vt:lpstr>Жалобы при поступлении</vt:lpstr>
      <vt:lpstr>Анамнез заболевания</vt:lpstr>
      <vt:lpstr>Анамнез жизни:</vt:lpstr>
      <vt:lpstr>Данные осмотра:</vt:lpstr>
      <vt:lpstr>Кожные проявления</vt:lpstr>
      <vt:lpstr>Лабораторные показатели:</vt:lpstr>
      <vt:lpstr>Заключительный диагноз</vt:lpstr>
      <vt:lpstr>Проводимая терапия:</vt:lpstr>
      <vt:lpstr>Динамика: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Демонстрация клинических случаев</dc:title>
  <dc:creator>prrevkar</dc:creator>
  <cp:lastModifiedBy>User</cp:lastModifiedBy>
  <cp:revision>79</cp:revision>
  <dcterms:created xsi:type="dcterms:W3CDTF">2023-10-23T10:11:48Z</dcterms:created>
  <dcterms:modified xsi:type="dcterms:W3CDTF">2023-10-26T04:31:39Z</dcterms:modified>
</cp:coreProperties>
</file>